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>
        <p:scale>
          <a:sx n="75" d="100"/>
          <a:sy n="75" d="100"/>
        </p:scale>
        <p:origin x="250" y="22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5ACBF0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1272">
          <p15:clr>
            <a:srgbClr val="9FCC3B"/>
          </p15:clr>
        </p15:guide>
        <p15:guide id="6" pos="2544">
          <p15:clr>
            <a:srgbClr val="9FCC3B"/>
          </p15:clr>
        </p15:guide>
        <p15:guide id="7" pos="5112">
          <p15:clr>
            <a:srgbClr val="9FCC3B"/>
          </p15:clr>
        </p15:guide>
        <p15:guide id="8" pos="6408">
          <p15:clr>
            <a:srgbClr val="9FCC3B"/>
          </p15:clr>
        </p15:guide>
        <p15:guide id="9" pos="3940">
          <p15:clr>
            <a:srgbClr val="F26B43"/>
          </p15:clr>
        </p15:guide>
        <p15:guide id="10" pos="710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6300" y="0"/>
            <a:ext cx="6856292" cy="185284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TẬP VỀ NHÀ SỐ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07C81-E3DC-D921-B86A-AB47E4817707}"/>
              </a:ext>
            </a:extLst>
          </p:cNvPr>
          <p:cNvSpPr txBox="1"/>
          <p:nvPr/>
        </p:nvSpPr>
        <p:spPr>
          <a:xfrm>
            <a:off x="6096000" y="1939636"/>
            <a:ext cx="51261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 PHẦN: HỆ QUẢN TRỊ CƠ SỞ DỮ LIỆU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 HƯỚNG DẪN: TS ĐỖ DUY CỐP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VIÊN: NGUYỄN THỊ THU HIỀN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MSSV: K225480106015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 : K58KTP.01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1EDEA-810A-8DEF-B9F3-B0C870EC9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181" y="3729181"/>
            <a:ext cx="3128819" cy="312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1EEDB4-8599-12F9-4201-5DDAE50E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68582" cy="4846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5A9277-B0B6-ED81-2033-6F2E12AE0F7A}"/>
              </a:ext>
            </a:extLst>
          </p:cNvPr>
          <p:cNvSpPr txBox="1"/>
          <p:nvPr/>
        </p:nvSpPr>
        <p:spPr>
          <a:xfrm>
            <a:off x="518160" y="5069840"/>
            <a:ext cx="316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,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NEXT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BA537B-9142-A3EC-F332-55E48381E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80" y="0"/>
            <a:ext cx="5750560" cy="4846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457E3-6D67-07F9-EAA1-D06CFE910B9E}"/>
              </a:ext>
            </a:extLst>
          </p:cNvPr>
          <p:cNvSpPr txBox="1"/>
          <p:nvPr/>
        </p:nvSpPr>
        <p:spPr>
          <a:xfrm>
            <a:off x="6522720" y="5069840"/>
            <a:ext cx="444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DEVERLOP ,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32950D-87E5-A85F-B698-0BCD550E8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0"/>
            <a:ext cx="5908713" cy="5185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BDFF16-F7AB-73FC-5F39-784BC07D9F8C}"/>
              </a:ext>
            </a:extLst>
          </p:cNvPr>
          <p:cNvSpPr txBox="1"/>
          <p:nvPr/>
        </p:nvSpPr>
        <p:spPr>
          <a:xfrm>
            <a:off x="7386320" y="457200"/>
            <a:ext cx="373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accept </a:t>
            </a:r>
            <a:r>
              <a:rPr lang="en-US" dirty="0" err="1">
                <a:solidFill>
                  <a:schemeClr val="bg1"/>
                </a:solidFill>
              </a:rPr>
              <a:t>rồi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ấn</a:t>
            </a:r>
            <a:r>
              <a:rPr lang="en-US" dirty="0">
                <a:solidFill>
                  <a:schemeClr val="bg1"/>
                </a:solidFill>
              </a:rPr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7DCEF3-451D-99D8-64F3-ADA564F8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88730" cy="4453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2CFE9E-2D24-73FA-5A42-9150D873AC3E}"/>
              </a:ext>
            </a:extLst>
          </p:cNvPr>
          <p:cNvSpPr txBox="1"/>
          <p:nvPr/>
        </p:nvSpPr>
        <p:spPr>
          <a:xfrm>
            <a:off x="142240" y="4643120"/>
            <a:ext cx="546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ở ô </a:t>
            </a:r>
            <a:r>
              <a:rPr lang="en-US" dirty="0" err="1"/>
              <a:t>vuông</a:t>
            </a:r>
            <a:r>
              <a:rPr lang="en-US" dirty="0"/>
              <a:t> , </a:t>
            </a:r>
            <a:r>
              <a:rPr lang="en-US" dirty="0" err="1"/>
              <a:t>chọn</a:t>
            </a:r>
            <a:r>
              <a:rPr lang="en-US" dirty="0"/>
              <a:t> Next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7B0A61-6AC7-305D-3D67-35872304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20" y="-21980"/>
            <a:ext cx="5703024" cy="4475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88AC58-E161-B328-5DC1-EAD8082F7902}"/>
              </a:ext>
            </a:extLst>
          </p:cNvPr>
          <p:cNvSpPr txBox="1"/>
          <p:nvPr/>
        </p:nvSpPr>
        <p:spPr>
          <a:xfrm>
            <a:off x="5720080" y="4643120"/>
            <a:ext cx="570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,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28EA1D-08F4-6E75-2097-238CE9886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66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16C2E5-9BA7-3F94-BDBD-CBCA9B811E05}"/>
              </a:ext>
            </a:extLst>
          </p:cNvPr>
          <p:cNvSpPr txBox="1"/>
          <p:nvPr/>
        </p:nvSpPr>
        <p:spPr>
          <a:xfrm>
            <a:off x="7985760" y="386080"/>
            <a:ext cx="303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lấy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nhớ</a:t>
            </a:r>
            <a:r>
              <a:rPr lang="en-US" dirty="0">
                <a:solidFill>
                  <a:schemeClr val="bg1"/>
                </a:solidFill>
              </a:rPr>
              <a:t> ở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NAMED INSTANCE , </a:t>
            </a:r>
            <a:r>
              <a:rPr lang="en-US" dirty="0" err="1">
                <a:solidFill>
                  <a:schemeClr val="bg1"/>
                </a:solidFill>
              </a:rPr>
              <a:t>rồi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CC0B9-6F9E-1FE6-386F-B06A5018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8631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B56404-B073-EEF2-B6CB-1A7B3C493BB6}"/>
              </a:ext>
            </a:extLst>
          </p:cNvPr>
          <p:cNvSpPr txBox="1"/>
          <p:nvPr/>
        </p:nvSpPr>
        <p:spPr>
          <a:xfrm>
            <a:off x="8138160" y="2032000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NEXT </a:t>
            </a:r>
          </a:p>
        </p:txBody>
      </p:sp>
    </p:spTree>
    <p:extLst>
      <p:ext uri="{BB962C8B-B14F-4D97-AF65-F5344CB8AC3E}">
        <p14:creationId xmlns:p14="http://schemas.microsoft.com/office/powerpoint/2010/main" val="58020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081D52-0B83-640D-DCEB-7A966B66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2873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EE8EA-95D3-30DB-A6A4-91F07102F55A}"/>
              </a:ext>
            </a:extLst>
          </p:cNvPr>
          <p:cNvSpPr txBox="1"/>
          <p:nvPr/>
        </p:nvSpPr>
        <p:spPr>
          <a:xfrm>
            <a:off x="8145295" y="1422400"/>
            <a:ext cx="361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Next</a:t>
            </a:r>
          </a:p>
        </p:txBody>
      </p:sp>
    </p:spTree>
    <p:extLst>
      <p:ext uri="{BB962C8B-B14F-4D97-AF65-F5344CB8AC3E}">
        <p14:creationId xmlns:p14="http://schemas.microsoft.com/office/powerpoint/2010/main" val="1352688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8F5AD-D767-DC17-CB9C-AD512CA0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8856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A0784-1791-A8F7-9E8F-FDB9635AF800}"/>
              </a:ext>
            </a:extLst>
          </p:cNvPr>
          <p:cNvSpPr txBox="1"/>
          <p:nvPr/>
        </p:nvSpPr>
        <p:spPr>
          <a:xfrm>
            <a:off x="7914640" y="782320"/>
            <a:ext cx="3728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Mixed Mode , </a:t>
            </a:r>
            <a:r>
              <a:rPr lang="en-US" dirty="0" err="1">
                <a:solidFill>
                  <a:schemeClr val="bg1"/>
                </a:solidFill>
              </a:rPr>
              <a:t>rồi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đặt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mật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khẩu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nhớ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không</a:t>
            </a:r>
            <a:r>
              <a:rPr lang="en-US" dirty="0">
                <a:solidFill>
                  <a:schemeClr val="bg1"/>
                </a:solidFill>
              </a:rPr>
              <a:t> leak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ngoài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))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Sau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đó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add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thêm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người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dung” ADD CURRENT USER” , dung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tài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khoản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hiện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đó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rồi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ấn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next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00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4BC7B3-ACE0-4F3A-858F-DF8209105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9852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C81E3-B35C-8A98-24D7-DAB660BFCCA9}"/>
              </a:ext>
            </a:extLst>
          </p:cNvPr>
          <p:cNvSpPr txBox="1"/>
          <p:nvPr/>
        </p:nvSpPr>
        <p:spPr>
          <a:xfrm>
            <a:off x="8382000" y="670560"/>
            <a:ext cx="3616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server mode dung Tabular mode (</a:t>
            </a:r>
            <a:r>
              <a:rPr lang="en-US" dirty="0" err="1">
                <a:solidFill>
                  <a:schemeClr val="bg1"/>
                </a:solidFill>
              </a:rPr>
              <a:t>mô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bảng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 them </a:t>
            </a:r>
            <a:r>
              <a:rPr lang="en-US" dirty="0" err="1">
                <a:solidFill>
                  <a:schemeClr val="bg1"/>
                </a:solidFill>
              </a:rPr>
              <a:t>tài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khoản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dung ADD CURRENT USER, </a:t>
            </a:r>
            <a:r>
              <a:rPr lang="en-US" dirty="0" err="1">
                <a:solidFill>
                  <a:schemeClr val="bg1"/>
                </a:solidFill>
              </a:rPr>
              <a:t>rồi</a:t>
            </a:r>
            <a:r>
              <a:rPr lang="en-US" dirty="0">
                <a:solidFill>
                  <a:schemeClr val="bg1"/>
                </a:solidFill>
              </a:rPr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55758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BCF32F-9213-03FE-BBFB-CF34D4BA9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6561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5B877-1F00-F4AA-3EAE-77C8CC3B894C}"/>
              </a:ext>
            </a:extLst>
          </p:cNvPr>
          <p:cNvSpPr txBox="1"/>
          <p:nvPr/>
        </p:nvSpPr>
        <p:spPr>
          <a:xfrm>
            <a:off x="8067040" y="518160"/>
            <a:ext cx="375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Đây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bước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sẵn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đặt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ngắm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trước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khi</a:t>
            </a:r>
            <a:r>
              <a:rPr lang="en-US" dirty="0">
                <a:solidFill>
                  <a:schemeClr val="bg1"/>
                </a:solidFill>
              </a:rPr>
              <a:t> install.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347113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D40AC5-16A7-E6AC-5AE6-734F4A51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52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06B88-2FF8-AA00-F79F-E87E1B1C48AB}"/>
              </a:ext>
            </a:extLst>
          </p:cNvPr>
          <p:cNvSpPr txBox="1"/>
          <p:nvPr/>
        </p:nvSpPr>
        <p:spPr>
          <a:xfrm>
            <a:off x="7934960" y="68072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>
                <a:solidFill>
                  <a:schemeClr val="bg1"/>
                </a:solidFill>
              </a:rPr>
              <a:t>Waiting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6F7A1-4441-7E43-32B4-15BD535E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41910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9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659" y="133897"/>
            <a:ext cx="5974196" cy="1500939"/>
          </a:xfrm>
        </p:spPr>
        <p:txBody>
          <a:bodyPr>
            <a:normAutofit/>
          </a:bodyPr>
          <a:lstStyle/>
          <a:p>
            <a:r>
              <a:rPr lang="en-ZA" dirty="0"/>
              <a:t>CÀI ĐẶT SQL SERVER 2022 DEV ISO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7B31F9-2E14-04BD-ACF3-D7EFD5A0A3C7}"/>
              </a:ext>
            </a:extLst>
          </p:cNvPr>
          <p:cNvSpPr/>
          <p:nvPr/>
        </p:nvSpPr>
        <p:spPr>
          <a:xfrm>
            <a:off x="4608945" y="1893454"/>
            <a:ext cx="6557819" cy="21982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1. Download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sql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server 2022 dev iso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2. Cài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đặt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nó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3.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Cấu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hình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nó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4. Download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và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cài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đặt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sql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managerment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studio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để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kết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nối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khai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thác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truy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vấn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uiPc"/>
              </a:rPr>
              <a:t>sql</a:t>
            </a:r>
            <a:r>
              <a:rPr lang="en-US" b="0" i="0" dirty="0">
                <a:solidFill>
                  <a:schemeClr val="tx1"/>
                </a:solidFill>
                <a:effectLst/>
                <a:latin typeface="SegoeuiPc"/>
              </a:rPr>
              <a:t> server.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FC142-D3A8-1A29-D4C5-D1896F0ED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09" y="4091708"/>
            <a:ext cx="2766292" cy="276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BA8B4-9538-DF97-957B-E5CC494F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356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160A9-5A78-9571-CD1B-813005288654}"/>
              </a:ext>
            </a:extLst>
          </p:cNvPr>
          <p:cNvSpPr txBox="1"/>
          <p:nvPr/>
        </p:nvSpPr>
        <p:spPr>
          <a:xfrm>
            <a:off x="7945120" y="772160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>
                <a:solidFill>
                  <a:schemeClr val="bg1"/>
                </a:solidFill>
              </a:rPr>
              <a:t>Successful </a:t>
            </a:r>
            <a:r>
              <a:rPr lang="en-US" dirty="0" err="1">
                <a:solidFill>
                  <a:schemeClr val="bg1"/>
                </a:solidFill>
              </a:rPr>
              <a:t>hết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bộ</a:t>
            </a:r>
            <a:r>
              <a:rPr lang="en-US" dirty="0">
                <a:solidFill>
                  <a:schemeClr val="bg1"/>
                </a:solidFill>
              </a:rPr>
              <a:t> ,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close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C6387-FC1E-41A7-1DCF-8C631988D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220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2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0C6D036-330E-F5B4-DB3C-621C98223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1300" y="25400"/>
            <a:ext cx="11060700" cy="1280307"/>
          </a:xfrm>
        </p:spPr>
        <p:txBody>
          <a:bodyPr>
            <a:normAutofit/>
          </a:bodyPr>
          <a:lstStyle/>
          <a:p>
            <a:r>
              <a:rPr lang="en-US" sz="3000" dirty="0"/>
              <a:t>CHECK LẠI XEM SEVER SQL CÓ CHẠY KHÔNG?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C950B-F134-B846-0762-A154FF38C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551"/>
            <a:ext cx="12192000" cy="4155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0920A-E0FC-7049-CBDA-73C69F1BA9D5}"/>
              </a:ext>
            </a:extLst>
          </p:cNvPr>
          <p:cNvSpPr txBox="1"/>
          <p:nvPr/>
        </p:nvSpPr>
        <p:spPr>
          <a:xfrm>
            <a:off x="0" y="5181600"/>
            <a:ext cx="1172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Vào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SQL sever </a:t>
            </a:r>
            <a:r>
              <a:rPr lang="en-US" dirty="0" err="1">
                <a:solidFill>
                  <a:schemeClr val="bg1"/>
                </a:solidFill>
              </a:rPr>
              <a:t>configuaration</a:t>
            </a:r>
            <a:r>
              <a:rPr lang="en-US" dirty="0">
                <a:solidFill>
                  <a:schemeClr val="bg1"/>
                </a:solidFill>
              </a:rPr>
              <a:t> Manager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Vào</a:t>
            </a:r>
            <a:r>
              <a:rPr lang="en-US" dirty="0">
                <a:solidFill>
                  <a:schemeClr val="bg1"/>
                </a:solidFill>
              </a:rPr>
              <a:t> SQL sever services , check </a:t>
            </a:r>
            <a:r>
              <a:rPr lang="en-US" dirty="0" err="1">
                <a:solidFill>
                  <a:schemeClr val="bg1"/>
                </a:solidFill>
              </a:rPr>
              <a:t>xem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server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đang</a:t>
            </a:r>
            <a:r>
              <a:rPr lang="en-US" dirty="0">
                <a:solidFill>
                  <a:schemeClr val="bg1"/>
                </a:solidFill>
              </a:rPr>
              <a:t> Running ko? </a:t>
            </a:r>
            <a:r>
              <a:rPr lang="en-US" dirty="0" err="1">
                <a:solidFill>
                  <a:schemeClr val="bg1"/>
                </a:solidFill>
              </a:rPr>
              <a:t>Cái</a:t>
            </a:r>
            <a:r>
              <a:rPr lang="en-US" dirty="0">
                <a:solidFill>
                  <a:schemeClr val="bg1"/>
                </a:solidFill>
              </a:rPr>
              <a:t> sever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vừa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chạy</a:t>
            </a:r>
            <a:r>
              <a:rPr lang="en-US" dirty="0">
                <a:solidFill>
                  <a:schemeClr val="bg1"/>
                </a:solidFill>
              </a:rPr>
              <a:t> ko?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26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108C7-3C0C-CB62-3093-FE6B7274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660441" cy="299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79157D-6735-85E6-B80C-919BB4AC7FA2}"/>
              </a:ext>
            </a:extLst>
          </p:cNvPr>
          <p:cNvSpPr txBox="1"/>
          <p:nvPr/>
        </p:nvSpPr>
        <p:spPr>
          <a:xfrm>
            <a:off x="6847840" y="284480"/>
            <a:ext cx="480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sever </a:t>
            </a:r>
            <a:r>
              <a:rPr lang="en-US" dirty="0" err="1"/>
              <a:t>này</a:t>
            </a:r>
            <a:r>
              <a:rPr lang="en-US" dirty="0"/>
              <a:t> ,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ở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ENABLE hay </a:t>
            </a:r>
            <a:r>
              <a:rPr lang="en-US" dirty="0" err="1"/>
              <a:t>chưa</a:t>
            </a:r>
            <a:r>
              <a:rPr lang="en-US" dirty="0"/>
              <a:t>?.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ENABLE.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17178-4A7A-2F99-48F7-46E74BF8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6019"/>
            <a:ext cx="6516009" cy="355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FACB17-DF84-D7AB-DF69-62173201DAC2}"/>
              </a:ext>
            </a:extLst>
          </p:cNvPr>
          <p:cNvSpPr txBox="1"/>
          <p:nvPr/>
        </p:nvSpPr>
        <p:spPr>
          <a:xfrm>
            <a:off x="7132320" y="4318000"/>
            <a:ext cx="40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Như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ổn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05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644F60-032C-7F93-C0F6-224322A60390}"/>
              </a:ext>
            </a:extLst>
          </p:cNvPr>
          <p:cNvSpPr txBox="1"/>
          <p:nvPr/>
        </p:nvSpPr>
        <p:spPr>
          <a:xfrm>
            <a:off x="193040" y="243840"/>
            <a:ext cx="848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 DOWNLOAD SQL MANAGERMENT STUDIO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A710D-7A60-E647-30F5-C5CC85AE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006"/>
            <a:ext cx="8382000" cy="4712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B20025-E20E-7253-D407-3E0A2C0AD740}"/>
              </a:ext>
            </a:extLst>
          </p:cNvPr>
          <p:cNvSpPr txBox="1"/>
          <p:nvPr/>
        </p:nvSpPr>
        <p:spPr>
          <a:xfrm>
            <a:off x="8564880" y="1076960"/>
            <a:ext cx="349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Microsoft , </a:t>
            </a:r>
            <a:r>
              <a:rPr lang="en-US" dirty="0" err="1"/>
              <a:t>tìm</a:t>
            </a:r>
            <a:r>
              <a:rPr lang="en-US" dirty="0"/>
              <a:t> download SQL server management studio(</a:t>
            </a:r>
            <a:r>
              <a:rPr lang="en-US" dirty="0" err="1"/>
              <a:t>ssms</a:t>
            </a:r>
            <a:r>
              <a:rPr lang="en-US" dirty="0"/>
              <a:t>),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2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407915-58DD-39F7-8215-BB361C50A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80338" cy="3710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D1FFB0-DFF1-C87B-0E62-CE0C5CF720F1}"/>
              </a:ext>
            </a:extLst>
          </p:cNvPr>
          <p:cNvSpPr txBox="1"/>
          <p:nvPr/>
        </p:nvSpPr>
        <p:spPr>
          <a:xfrm>
            <a:off x="0" y="3942080"/>
            <a:ext cx="468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9/7/2024 , </a:t>
            </a:r>
            <a:r>
              <a:rPr lang="en-US" dirty="0" err="1"/>
              <a:t>bản</a:t>
            </a:r>
            <a:r>
              <a:rPr lang="en-US" dirty="0"/>
              <a:t> 20.2 .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E700D-7727-569E-A2D5-6BE9FBCDE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38577"/>
            <a:ext cx="4439270" cy="141942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2115797-8DCE-80BC-1C18-0C93E40BFB6B}"/>
              </a:ext>
            </a:extLst>
          </p:cNvPr>
          <p:cNvSpPr/>
          <p:nvPr/>
        </p:nvSpPr>
        <p:spPr>
          <a:xfrm>
            <a:off x="1442720" y="4693920"/>
            <a:ext cx="223520" cy="4876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213957-1D4A-1434-B555-379E1A29F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50" y="0"/>
            <a:ext cx="5696850" cy="44622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2EBAB-764D-C2F9-1340-37599B3C0E4C}"/>
              </a:ext>
            </a:extLst>
          </p:cNvPr>
          <p:cNvSpPr txBox="1"/>
          <p:nvPr/>
        </p:nvSpPr>
        <p:spPr>
          <a:xfrm>
            <a:off x="6675120" y="4866640"/>
            <a:ext cx="526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Tìm</a:t>
            </a:r>
            <a:r>
              <a:rPr lang="en-US" dirty="0"/>
              <a:t> file .exe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ssms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down </a:t>
            </a:r>
            <a:r>
              <a:rPr lang="en-US" dirty="0" err="1"/>
              <a:t>rồi</a:t>
            </a:r>
            <a:r>
              <a:rPr lang="en-US" dirty="0"/>
              <a:t> run </a:t>
            </a:r>
            <a:r>
              <a:rPr lang="en-US" dirty="0" err="1"/>
              <a:t>nó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install , </a:t>
            </a:r>
            <a:r>
              <a:rPr lang="en-US" dirty="0" err="1"/>
              <a:t>đợi</a:t>
            </a:r>
            <a:r>
              <a:rPr lang="en-US" dirty="0"/>
              <a:t> install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. (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,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thôi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8EFAE2-3820-783D-59C8-6BCC06E053B9}"/>
              </a:ext>
            </a:extLst>
          </p:cNvPr>
          <p:cNvCxnSpPr/>
          <p:nvPr/>
        </p:nvCxnSpPr>
        <p:spPr>
          <a:xfrm flipV="1">
            <a:off x="4754880" y="3098800"/>
            <a:ext cx="1524000" cy="275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7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92B360-0560-2941-C39D-847D4313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124349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92E2F-454D-2DD4-3F89-F6BDD0AE95D3}"/>
              </a:ext>
            </a:extLst>
          </p:cNvPr>
          <p:cNvSpPr txBox="1"/>
          <p:nvPr/>
        </p:nvSpPr>
        <p:spPr>
          <a:xfrm>
            <a:off x="5476240" y="294640"/>
            <a:ext cx="559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“ </a:t>
            </a:r>
            <a:r>
              <a:rPr lang="en-US" dirty="0" err="1"/>
              <a:t>sql</a:t>
            </a:r>
            <a:r>
              <a:rPr lang="en-US" dirty="0"/>
              <a:t> server management studio 2022”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8661B-B12B-6FEF-7253-10B99080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663918"/>
            <a:ext cx="7975601" cy="519408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F73944E-27CE-1915-B3DE-32567A9DC626}"/>
              </a:ext>
            </a:extLst>
          </p:cNvPr>
          <p:cNvSpPr/>
          <p:nvPr/>
        </p:nvSpPr>
        <p:spPr>
          <a:xfrm>
            <a:off x="2631440" y="1005840"/>
            <a:ext cx="447040" cy="6580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15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C0992C-A692-7DE4-D023-66CD4C61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23585" cy="4975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6DED5-030C-6C1F-988F-FE8A813C624B}"/>
              </a:ext>
            </a:extLst>
          </p:cNvPr>
          <p:cNvSpPr txBox="1"/>
          <p:nvPr/>
        </p:nvSpPr>
        <p:spPr>
          <a:xfrm>
            <a:off x="0" y="5313680"/>
            <a:ext cx="604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server name, </a:t>
            </a:r>
            <a:r>
              <a:rPr lang="en-US" dirty="0" err="1"/>
              <a:t>chọn</a:t>
            </a:r>
            <a:r>
              <a:rPr lang="en-US" dirty="0"/>
              <a:t> sever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,</a:t>
            </a:r>
            <a:r>
              <a:rPr lang="en-US" dirty="0" err="1"/>
              <a:t>ấn</a:t>
            </a:r>
            <a:r>
              <a:rPr lang="en-US" dirty="0"/>
              <a:t> ok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Cách</a:t>
            </a:r>
            <a:r>
              <a:rPr lang="en-US" dirty="0"/>
              <a:t> 1: </a:t>
            </a:r>
            <a:r>
              <a:rPr lang="en-US" dirty="0" err="1"/>
              <a:t>dùng</a:t>
            </a:r>
            <a:r>
              <a:rPr lang="en-US" dirty="0"/>
              <a:t> window authentication</a:t>
            </a:r>
          </a:p>
          <a:p>
            <a:r>
              <a:rPr lang="en-US" dirty="0"/>
              <a:t>+ </a:t>
            </a:r>
            <a:r>
              <a:rPr lang="en-US" dirty="0" err="1"/>
              <a:t>ấn</a:t>
            </a:r>
            <a:r>
              <a:rPr lang="en-US" dirty="0"/>
              <a:t> trust sever…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connect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EBE14-BAC6-5251-F14B-A9E3B9BA5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05" y="0"/>
            <a:ext cx="5449095" cy="51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42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10F969-7D5D-938C-76E5-C19435AF4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672320" cy="5574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82BC4-79BF-52B5-D468-DF78889853E8}"/>
              </a:ext>
            </a:extLst>
          </p:cNvPr>
          <p:cNvSpPr txBox="1"/>
          <p:nvPr/>
        </p:nvSpPr>
        <p:spPr>
          <a:xfrm>
            <a:off x="528320" y="576072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Connect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,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3033142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B0A549-95F4-8F78-B17C-248B204386BA}"/>
              </a:ext>
            </a:extLst>
          </p:cNvPr>
          <p:cNvSpPr txBox="1"/>
          <p:nvPr/>
        </p:nvSpPr>
        <p:spPr>
          <a:xfrm>
            <a:off x="0" y="121920"/>
            <a:ext cx="1174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, 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connect 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sever authentication,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login, password.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connect </a:t>
            </a:r>
            <a:r>
              <a:rPr lang="en-US" dirty="0" err="1"/>
              <a:t>được</a:t>
            </a:r>
            <a:r>
              <a:rPr lang="en-US" dirty="0"/>
              <a:t> ,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window authentication </a:t>
            </a:r>
            <a:r>
              <a:rPr lang="en-US" dirty="0" err="1"/>
              <a:t>trước</a:t>
            </a:r>
            <a:r>
              <a:rPr lang="en-US" dirty="0"/>
              <a:t> -&gt;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option explore -&gt; </a:t>
            </a:r>
            <a:r>
              <a:rPr lang="en-US" dirty="0" err="1"/>
              <a:t>chọn</a:t>
            </a:r>
            <a:r>
              <a:rPr lang="en-US" dirty="0"/>
              <a:t> security -&gt; login -&gt;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SA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2E6B6-671B-728C-E31E-714C0A73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435" y="1247324"/>
            <a:ext cx="3710285" cy="561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27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7639C-CB94-818A-C810-4ADBEA3E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60224" cy="584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F95C0-32F9-5692-D5E1-EDD9D98270A1}"/>
              </a:ext>
            </a:extLst>
          </p:cNvPr>
          <p:cNvSpPr txBox="1"/>
          <p:nvPr/>
        </p:nvSpPr>
        <p:spPr>
          <a:xfrm>
            <a:off x="7254240" y="91440"/>
            <a:ext cx="477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Ấn</a:t>
            </a:r>
            <a:r>
              <a:rPr lang="en-US" dirty="0"/>
              <a:t> click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SA , </a:t>
            </a:r>
            <a:r>
              <a:rPr lang="en-US" dirty="0" err="1"/>
              <a:t>chọn</a:t>
            </a:r>
            <a:r>
              <a:rPr lang="en-US" dirty="0"/>
              <a:t> properties -&gt;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status, </a:t>
            </a:r>
            <a:r>
              <a:rPr lang="en-US" dirty="0" err="1"/>
              <a:t>bật</a:t>
            </a:r>
            <a:r>
              <a:rPr lang="en-US" dirty="0"/>
              <a:t> Enable login .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Vào</a:t>
            </a:r>
            <a:r>
              <a:rPr lang="en-US" dirty="0"/>
              <a:t> general ,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CA3CB-27F8-7096-03D6-FF98CC8E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24" y="1158240"/>
            <a:ext cx="4485824" cy="391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03160D-705C-315A-636B-549BCDA4761D}"/>
              </a:ext>
            </a:extLst>
          </p:cNvPr>
          <p:cNvSpPr txBox="1"/>
          <p:nvPr/>
        </p:nvSpPr>
        <p:spPr>
          <a:xfrm>
            <a:off x="7254240" y="5384800"/>
            <a:ext cx="437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ô enforce password policy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pass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002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984" y="0"/>
            <a:ext cx="6594768" cy="1981242"/>
          </a:xfrm>
        </p:spPr>
        <p:txBody>
          <a:bodyPr>
            <a:normAutofit fontScale="90000"/>
          </a:bodyPr>
          <a:lstStyle/>
          <a:p>
            <a:r>
              <a:rPr lang="en-US" dirty="0"/>
              <a:t>1. DOWNLOAD SQL SERVER 2022 DEV ISO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8712DBA-14B8-0CDD-70BC-C04C80132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55" y="1847189"/>
            <a:ext cx="4166962" cy="269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39972-9ECB-4458-761A-29D2BB905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954" y="5274537"/>
            <a:ext cx="4166961" cy="111458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7C18574-F3D1-BAB5-68FB-59F99EA95EA4}"/>
              </a:ext>
            </a:extLst>
          </p:cNvPr>
          <p:cNvSpPr/>
          <p:nvPr/>
        </p:nvSpPr>
        <p:spPr>
          <a:xfrm>
            <a:off x="5948218" y="4646277"/>
            <a:ext cx="274320" cy="4429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DC16F-3090-3235-858C-4B0539C3667B}"/>
              </a:ext>
            </a:extLst>
          </p:cNvPr>
          <p:cNvSpPr txBox="1"/>
          <p:nvPr/>
        </p:nvSpPr>
        <p:spPr>
          <a:xfrm>
            <a:off x="8412752" y="2562752"/>
            <a:ext cx="3587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Vào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Microsoft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tải</a:t>
            </a:r>
            <a:r>
              <a:rPr lang="en-US" dirty="0">
                <a:solidFill>
                  <a:schemeClr val="bg1"/>
                </a:solidFill>
              </a:rPr>
              <a:t> SQL Server 2022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SQL </a:t>
            </a:r>
            <a:r>
              <a:rPr lang="en-US" dirty="0" err="1">
                <a:solidFill>
                  <a:schemeClr val="bg1"/>
                </a:solidFill>
              </a:rPr>
              <a:t>chuyên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biệt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Developer </a:t>
            </a:r>
            <a:r>
              <a:rPr lang="en-US" dirty="0" err="1">
                <a:solidFill>
                  <a:schemeClr val="bg1"/>
                </a:solidFill>
              </a:rPr>
              <a:t>rồi</a:t>
            </a:r>
            <a:r>
              <a:rPr lang="en-US" dirty="0">
                <a:solidFill>
                  <a:schemeClr val="bg1"/>
                </a:solidFill>
              </a:rPr>
              <a:t> download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CC3B22-AEC1-B330-8475-BF80DF7D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47806" cy="5049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7E4B5-D0D2-7C03-9FF3-EAAA56F0E932}"/>
              </a:ext>
            </a:extLst>
          </p:cNvPr>
          <p:cNvSpPr txBox="1"/>
          <p:nvPr/>
        </p:nvSpPr>
        <p:spPr>
          <a:xfrm>
            <a:off x="193040" y="5262880"/>
            <a:ext cx="8947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connect 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sever authentication , </a:t>
            </a:r>
            <a:r>
              <a:rPr lang="en-US" dirty="0" err="1"/>
              <a:t>nhập</a:t>
            </a:r>
            <a:r>
              <a:rPr lang="en-US" dirty="0"/>
              <a:t> login , password -&gt; trust -&gt; connect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(slide </a:t>
            </a:r>
            <a:r>
              <a:rPr lang="en-US" dirty="0" err="1"/>
              <a:t>dưới</a:t>
            </a:r>
            <a:r>
              <a:rPr lang="en-US" dirty="0"/>
              <a:t>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oke</a:t>
            </a:r>
            <a:r>
              <a:rPr lang="en-US" dirty="0"/>
              <a:t>.!</a:t>
            </a:r>
          </a:p>
        </p:txBody>
      </p:sp>
    </p:spTree>
    <p:extLst>
      <p:ext uri="{BB962C8B-B14F-4D97-AF65-F5344CB8AC3E}">
        <p14:creationId xmlns:p14="http://schemas.microsoft.com/office/powerpoint/2010/main" val="2427323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58BE49-1A77-E023-F5D8-FCE240E56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3"/>
            <a:ext cx="12192000" cy="67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06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941D3-B268-B68C-374C-CC8FB31D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132320" cy="5047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08C19-5834-8DE8-519B-D3B44AF2B7BF}"/>
              </a:ext>
            </a:extLst>
          </p:cNvPr>
          <p:cNvSpPr txBox="1"/>
          <p:nvPr/>
        </p:nvSpPr>
        <p:spPr>
          <a:xfrm>
            <a:off x="7132320" y="264160"/>
            <a:ext cx="494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VÀ SAU ĐÂY LÀ PHẦN 4, PHẦN CUỐI CÙNG CỦA BÀI TẬP SỐ 1 , THẦY GIÁO GIAO: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E2100-331E-2C95-4E82-2E1BDB4951D2}"/>
              </a:ext>
            </a:extLst>
          </p:cNvPr>
          <p:cNvSpPr txBox="1"/>
          <p:nvPr/>
        </p:nvSpPr>
        <p:spPr>
          <a:xfrm>
            <a:off x="7132320" y="1076961"/>
            <a:ext cx="5059680" cy="39703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vi-VN" dirty="0"/>
              <a:t>(option, nhưng muốn đạt 10 điểm thì làm thêm bước này)</a:t>
            </a:r>
          </a:p>
          <a:p>
            <a:r>
              <a:rPr lang="vi-VN" dirty="0"/>
              <a:t>- Cấu hình dynamic port và mở port trên firewall: để cho phép truy cập trong mạng LAN từ máy tính khác vào sql server (dễ, ko cần gợi ý)</a:t>
            </a:r>
          </a:p>
          <a:p>
            <a:r>
              <a:rPr lang="vi-VN" dirty="0"/>
              <a:t>- Cấu hình mở port trên router để có thể truy cập qua internet từ 1 máy tính ở bất kỳ đâu tới Sql server đang cài trên máy tính cá nhân (gợi ý: NAT Port, Port Forward)</a:t>
            </a:r>
          </a:p>
          <a:p>
            <a:r>
              <a:rPr lang="vi-VN" dirty="0"/>
              <a:t>- Trường hợp ko có quyền thao tác nat port với router (như trong ktx) thì cần làm gì để có thể truy cập vào sql server từ xa (gợi ý keyword: VPN tunnel)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06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1779A4-C2F8-9C4E-A879-E4DC0F54F494}"/>
              </a:ext>
            </a:extLst>
          </p:cNvPr>
          <p:cNvSpPr txBox="1"/>
          <p:nvPr/>
        </p:nvSpPr>
        <p:spPr>
          <a:xfrm>
            <a:off x="71120" y="132080"/>
            <a:ext cx="840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Dynamics port , </a:t>
            </a:r>
            <a:r>
              <a:rPr lang="en-US" dirty="0" err="1"/>
              <a:t>mở</a:t>
            </a:r>
            <a:r>
              <a:rPr lang="en-US" dirty="0"/>
              <a:t> port </a:t>
            </a:r>
            <a:r>
              <a:rPr lang="en-US" dirty="0" err="1"/>
              <a:t>trên</a:t>
            </a:r>
            <a:r>
              <a:rPr lang="en-US" dirty="0"/>
              <a:t> firewall,</a:t>
            </a:r>
            <a:r>
              <a:rPr lang="vi-VN" dirty="0"/>
              <a:t> để cho phép truy cập trong mạng LAN từ máy tính khác vào sql server 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97BEB-3F3E-FC25-D332-E1761A30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410"/>
            <a:ext cx="8544560" cy="6079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5C4750-8D42-D2C7-5DC6-E6380BF2EC7E}"/>
              </a:ext>
            </a:extLst>
          </p:cNvPr>
          <p:cNvSpPr txBox="1"/>
          <p:nvPr/>
        </p:nvSpPr>
        <p:spPr>
          <a:xfrm>
            <a:off x="8747760" y="894080"/>
            <a:ext cx="33223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sever configuration manager 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protocols… ở </a:t>
            </a:r>
            <a:r>
              <a:rPr lang="en-US" dirty="0" err="1"/>
              <a:t>phần</a:t>
            </a:r>
            <a:r>
              <a:rPr lang="en-US" dirty="0"/>
              <a:t> TCP/IP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enable .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Dynamics port </a:t>
            </a:r>
            <a:r>
              <a:rPr lang="en-US" dirty="0" err="1"/>
              <a:t>thì</a:t>
            </a:r>
            <a:r>
              <a:rPr lang="en-US" dirty="0"/>
              <a:t> sever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,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dirty="0" err="1"/>
              <a:t>đúp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tcp</a:t>
            </a:r>
            <a:r>
              <a:rPr lang="en-US" dirty="0"/>
              <a:t>/</a:t>
            </a:r>
            <a:r>
              <a:rPr lang="en-US" dirty="0" err="1"/>
              <a:t>ip</a:t>
            </a:r>
            <a:r>
              <a:rPr lang="en-US" dirty="0"/>
              <a:t> -&gt;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address.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14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B5D58A-C389-C46E-034F-2A4DD00954A8}"/>
              </a:ext>
            </a:extLst>
          </p:cNvPr>
          <p:cNvSpPr txBox="1"/>
          <p:nvPr/>
        </p:nvSpPr>
        <p:spPr>
          <a:xfrm>
            <a:off x="6329680" y="233680"/>
            <a:ext cx="5273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IPALL .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0 kia </a:t>
            </a:r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thống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sẵn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, </a:t>
            </a:r>
            <a:r>
              <a:rPr lang="en-US" dirty="0" err="1">
                <a:solidFill>
                  <a:schemeClr val="bg1"/>
                </a:solidFill>
              </a:rPr>
              <a:t>nghĩa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ngẫu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cổng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lấy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đặt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TCP port (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1433) 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Apply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731AE7-51FA-FD94-0984-BE9E5310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23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86F4EC-340D-02A3-9278-F7EFC218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0057"/>
            <a:ext cx="12192000" cy="4620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9E49A-2130-6C26-DABA-7E4BF93F661D}"/>
              </a:ext>
            </a:extLst>
          </p:cNvPr>
          <p:cNvSpPr txBox="1"/>
          <p:nvPr/>
        </p:nvSpPr>
        <p:spPr>
          <a:xfrm>
            <a:off x="5567680" y="4836160"/>
            <a:ext cx="639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Vào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mục</a:t>
            </a:r>
            <a:r>
              <a:rPr lang="en-US" dirty="0">
                <a:solidFill>
                  <a:schemeClr val="bg1"/>
                </a:solidFill>
              </a:rPr>
              <a:t> SQL sever services . </a:t>
            </a: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sever </a:t>
            </a:r>
            <a:r>
              <a:rPr lang="en-US" dirty="0" err="1">
                <a:solidFill>
                  <a:schemeClr val="bg1"/>
                </a:solidFill>
              </a:rPr>
              <a:t>đang</a:t>
            </a:r>
            <a:r>
              <a:rPr lang="en-US" dirty="0">
                <a:solidFill>
                  <a:schemeClr val="bg1"/>
                </a:solidFill>
              </a:rPr>
              <a:t> dung,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đặt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cổng</a:t>
            </a:r>
            <a:r>
              <a:rPr lang="en-US" dirty="0">
                <a:solidFill>
                  <a:schemeClr val="bg1"/>
                </a:solidFill>
              </a:rPr>
              <a:t> . Restart </a:t>
            </a:r>
            <a:r>
              <a:rPr lang="en-US" dirty="0" err="1">
                <a:solidFill>
                  <a:schemeClr val="bg1"/>
                </a:solidFill>
              </a:rPr>
              <a:t>lại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766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7827C-1735-39BF-0252-E6DC9C63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198" y="0"/>
            <a:ext cx="8973802" cy="211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3AE07-6EEB-9890-5915-7D76AD73B820}"/>
              </a:ext>
            </a:extLst>
          </p:cNvPr>
          <p:cNvSpPr txBox="1"/>
          <p:nvPr/>
        </p:nvSpPr>
        <p:spPr>
          <a:xfrm>
            <a:off x="5019040" y="2834640"/>
            <a:ext cx="5364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mở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cmd</a:t>
            </a:r>
            <a:r>
              <a:rPr lang="en-US" dirty="0">
                <a:solidFill>
                  <a:schemeClr val="bg1"/>
                </a:solidFill>
              </a:rPr>
              <a:t> , </a:t>
            </a:r>
            <a:r>
              <a:rPr lang="en-US" dirty="0" err="1">
                <a:solidFill>
                  <a:schemeClr val="bg1"/>
                </a:solidFill>
              </a:rPr>
              <a:t>gõ</a:t>
            </a:r>
            <a:r>
              <a:rPr lang="en-US" dirty="0">
                <a:solidFill>
                  <a:schemeClr val="bg1"/>
                </a:solidFill>
              </a:rPr>
              <a:t> “ netstat –an | find “: (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đặt</a:t>
            </a:r>
            <a:r>
              <a:rPr lang="en-US" dirty="0">
                <a:solidFill>
                  <a:schemeClr val="bg1"/>
                </a:solidFill>
              </a:rPr>
              <a:t> ban </a:t>
            </a:r>
            <a:r>
              <a:rPr lang="en-US" dirty="0" err="1">
                <a:solidFill>
                  <a:schemeClr val="bg1"/>
                </a:solidFill>
              </a:rPr>
              <a:t>nãy</a:t>
            </a:r>
            <a:r>
              <a:rPr lang="en-US" dirty="0">
                <a:solidFill>
                  <a:schemeClr val="bg1"/>
                </a:solidFill>
              </a:rPr>
              <a:t>) “ .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Nếu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listening , </a:t>
            </a:r>
            <a:r>
              <a:rPr lang="en-US" dirty="0" err="1">
                <a:solidFill>
                  <a:schemeClr val="bg1"/>
                </a:solidFill>
              </a:rPr>
              <a:t>tức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server </a:t>
            </a:r>
            <a:r>
              <a:rPr lang="en-US" dirty="0" err="1">
                <a:solidFill>
                  <a:schemeClr val="bg1"/>
                </a:solidFill>
              </a:rPr>
              <a:t>đang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cổng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940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6C3E94-20B9-FCC6-0991-CC96EC865EAC}"/>
              </a:ext>
            </a:extLst>
          </p:cNvPr>
          <p:cNvSpPr txBox="1"/>
          <p:nvPr/>
        </p:nvSpPr>
        <p:spPr>
          <a:xfrm>
            <a:off x="1920240" y="142240"/>
            <a:ext cx="993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MỞ CỔNG TRÊN FIREWALL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36387-8EBE-2654-90D0-A8C92CAB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406"/>
            <a:ext cx="9215120" cy="5181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FDE75-B9F2-D0A9-AE32-0E8BC8FD8D97}"/>
              </a:ext>
            </a:extLst>
          </p:cNvPr>
          <p:cNvSpPr txBox="1"/>
          <p:nvPr/>
        </p:nvSpPr>
        <p:spPr>
          <a:xfrm>
            <a:off x="6532880" y="6014720"/>
            <a:ext cx="516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>
                <a:solidFill>
                  <a:schemeClr val="bg1"/>
                </a:solidFill>
              </a:rPr>
              <a:t>Gõ</a:t>
            </a:r>
            <a:r>
              <a:rPr lang="en-US" dirty="0">
                <a:solidFill>
                  <a:schemeClr val="bg1"/>
                </a:solidFill>
              </a:rPr>
              <a:t> window defender firewall , </a:t>
            </a: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mục</a:t>
            </a:r>
            <a:r>
              <a:rPr lang="en-US" dirty="0">
                <a:solidFill>
                  <a:schemeClr val="bg1"/>
                </a:solidFill>
              </a:rPr>
              <a:t> advanced setting</a:t>
            </a:r>
          </a:p>
        </p:txBody>
      </p:sp>
    </p:spTree>
    <p:extLst>
      <p:ext uri="{BB962C8B-B14F-4D97-AF65-F5344CB8AC3E}">
        <p14:creationId xmlns:p14="http://schemas.microsoft.com/office/powerpoint/2010/main" val="451556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5470F0-8A53-7237-51CA-A74AF9DA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489844" cy="4704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21D7B-8554-0F24-B23D-8AD9C60CD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61830"/>
            <a:ext cx="5852160" cy="47713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444ADA-C55A-C3D1-17F9-5C45286EED3F}"/>
              </a:ext>
            </a:extLst>
          </p:cNvPr>
          <p:cNvSpPr txBox="1"/>
          <p:nvPr/>
        </p:nvSpPr>
        <p:spPr>
          <a:xfrm>
            <a:off x="203200" y="4958080"/>
            <a:ext cx="566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Vào</a:t>
            </a:r>
            <a:r>
              <a:rPr lang="en-US" dirty="0"/>
              <a:t> inbound rule -&gt; new rule(ở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) -&gt;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port -&gt; next</a:t>
            </a:r>
          </a:p>
        </p:txBody>
      </p:sp>
    </p:spTree>
    <p:extLst>
      <p:ext uri="{BB962C8B-B14F-4D97-AF65-F5344CB8AC3E}">
        <p14:creationId xmlns:p14="http://schemas.microsoft.com/office/powerpoint/2010/main" val="503716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EDD96-14C9-2634-A18C-124AF4F6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08688" cy="5025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366D3E-078E-96F3-0FE9-8D9001DD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498" y="117672"/>
            <a:ext cx="5862502" cy="4790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9585F-7130-BDDF-D193-0DFB1A600C22}"/>
              </a:ext>
            </a:extLst>
          </p:cNvPr>
          <p:cNvSpPr txBox="1"/>
          <p:nvPr/>
        </p:nvSpPr>
        <p:spPr>
          <a:xfrm>
            <a:off x="477520" y="5384800"/>
            <a:ext cx="742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Ở TCP ,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cổng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-&gt;next -&gt; </a:t>
            </a:r>
            <a:r>
              <a:rPr lang="en-US" dirty="0" err="1"/>
              <a:t>chọn</a:t>
            </a:r>
            <a:r>
              <a:rPr lang="en-US" dirty="0"/>
              <a:t> allow the connection </a:t>
            </a:r>
            <a:r>
              <a:rPr lang="en-US" dirty="0">
                <a:sym typeface="Wingdings" panose="05000000000000000000" pitchFamily="2" charset="2"/>
              </a:rPr>
              <a:t>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7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0509" y="-1"/>
            <a:ext cx="5406136" cy="1114810"/>
          </a:xfrm>
        </p:spPr>
        <p:txBody>
          <a:bodyPr>
            <a:normAutofit/>
          </a:bodyPr>
          <a:lstStyle/>
          <a:p>
            <a:r>
              <a:rPr lang="en-US" sz="3200" dirty="0"/>
              <a:t>2. CÀI </a:t>
            </a:r>
            <a:r>
              <a:rPr lang="en-US" sz="3200" dirty="0" err="1"/>
              <a:t>ĐẶT,cấu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SQL SEVER 2022 DEV ISO​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647" y="5494183"/>
            <a:ext cx="4391854" cy="120498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Tìm</a:t>
            </a:r>
            <a:r>
              <a:rPr lang="en-US" dirty="0"/>
              <a:t> file dev.exe </a:t>
            </a:r>
            <a:r>
              <a:rPr lang="en-US" dirty="0" err="1"/>
              <a:t>đã</a:t>
            </a:r>
            <a:r>
              <a:rPr lang="en-US" dirty="0"/>
              <a:t> down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run</a:t>
            </a:r>
          </a:p>
          <a:p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DOWNLOAD MEDIA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64D907-1720-0BE7-24B3-BC6152FB1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814" y="1559130"/>
            <a:ext cx="4809485" cy="37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93F71-64D0-A2CC-B662-9A50D372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6518" cy="4233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68464-10AD-F80A-CC5F-CDB812C3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0"/>
            <a:ext cx="6208410" cy="5036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E8696-DFF5-72E9-C90C-92ADBBDF34E2}"/>
              </a:ext>
            </a:extLst>
          </p:cNvPr>
          <p:cNvSpPr txBox="1"/>
          <p:nvPr/>
        </p:nvSpPr>
        <p:spPr>
          <a:xfrm>
            <a:off x="579120" y="5374640"/>
            <a:ext cx="82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3 ô </a:t>
            </a:r>
            <a:r>
              <a:rPr lang="en-US" dirty="0" err="1"/>
              <a:t>tích</a:t>
            </a:r>
            <a:r>
              <a:rPr lang="en-US" dirty="0"/>
              <a:t> -&gt;next -&gt;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-&gt; finish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ở outbound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1916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B45CE2-8ABA-3AD9-E134-43CB6F702570}"/>
              </a:ext>
            </a:extLst>
          </p:cNvPr>
          <p:cNvSpPr txBox="1"/>
          <p:nvPr/>
        </p:nvSpPr>
        <p:spPr>
          <a:xfrm>
            <a:off x="203200" y="213360"/>
            <a:ext cx="701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LAN </a:t>
            </a:r>
            <a:r>
              <a:rPr lang="en-US" dirty="0" err="1"/>
              <a:t>bằng</a:t>
            </a:r>
            <a:r>
              <a:rPr lang="en-US" dirty="0"/>
              <a:t> port </a:t>
            </a:r>
            <a:r>
              <a:rPr lang="en-US" dirty="0" err="1"/>
              <a:t>đó</a:t>
            </a:r>
            <a:r>
              <a:rPr lang="en-US" dirty="0"/>
              <a:t> hay </a:t>
            </a:r>
            <a:r>
              <a:rPr lang="en-US" dirty="0" err="1"/>
              <a:t>chưa</a:t>
            </a:r>
            <a:r>
              <a:rPr lang="en-US" dirty="0"/>
              <a:t>? </a:t>
            </a:r>
          </a:p>
          <a:p>
            <a:pPr marL="285750" indent="-285750">
              <a:buFontTx/>
              <a:buChar char="-"/>
            </a:pPr>
            <a:r>
              <a:rPr lang="en-US" dirty="0"/>
              <a:t>Xem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server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: </a:t>
            </a:r>
            <a:r>
              <a:rPr lang="en-US" dirty="0" err="1"/>
              <a:t>cmd</a:t>
            </a:r>
            <a:r>
              <a:rPr lang="en-US" dirty="0"/>
              <a:t> -&gt; ipconfig -&gt; ipv4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client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check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ko?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+ </a:t>
            </a:r>
            <a:r>
              <a:rPr lang="en-US" dirty="0" err="1"/>
              <a:t>Gõ</a:t>
            </a:r>
            <a:r>
              <a:rPr lang="en-US" dirty="0"/>
              <a:t>:”  Test-Netconnection &lt;IP sever </a:t>
            </a:r>
            <a:r>
              <a:rPr lang="en-US" dirty="0" err="1"/>
              <a:t>sql</a:t>
            </a:r>
            <a:r>
              <a:rPr lang="en-US" dirty="0"/>
              <a:t>&gt;  -Port &lt;</a:t>
            </a:r>
            <a:r>
              <a:rPr lang="en-US" dirty="0" err="1"/>
              <a:t>Số</a:t>
            </a:r>
            <a:r>
              <a:rPr lang="en-US" dirty="0"/>
              <a:t> port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&gt;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E2C3B-A54A-3856-5EA3-0297D346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220"/>
            <a:ext cx="5443783" cy="4175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21214-727C-6452-D2D0-6D6F19FDF70F}"/>
              </a:ext>
            </a:extLst>
          </p:cNvPr>
          <p:cNvSpPr txBox="1"/>
          <p:nvPr/>
        </p:nvSpPr>
        <p:spPr>
          <a:xfrm>
            <a:off x="6461760" y="2682220"/>
            <a:ext cx="413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True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2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E02EBC-05BA-4179-30A6-EF8D6E36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4373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EAAC8-F677-6F63-F608-BA443FA756F5}"/>
              </a:ext>
            </a:extLst>
          </p:cNvPr>
          <p:cNvSpPr txBox="1"/>
          <p:nvPr/>
        </p:nvSpPr>
        <p:spPr>
          <a:xfrm>
            <a:off x="477520" y="5029200"/>
            <a:ext cx="2949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ngôn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ngữ</a:t>
            </a:r>
            <a:r>
              <a:rPr lang="en-US" dirty="0">
                <a:solidFill>
                  <a:schemeClr val="bg1"/>
                </a:solidFill>
              </a:rPr>
              <a:t> English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bản</a:t>
            </a:r>
            <a:r>
              <a:rPr lang="en-US" dirty="0">
                <a:solidFill>
                  <a:schemeClr val="bg1"/>
                </a:solidFill>
              </a:rPr>
              <a:t> ISO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 file SQL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Ấn</a:t>
            </a:r>
            <a:r>
              <a:rPr lang="en-US" dirty="0">
                <a:solidFill>
                  <a:schemeClr val="bg1"/>
                </a:solidFill>
              </a:rPr>
              <a:t> download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18917F-9FE4-07E1-A793-0A66E6535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20" y="0"/>
            <a:ext cx="5872480" cy="4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BA6CA-E4A3-087A-D33D-CD036F51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235" y="0"/>
            <a:ext cx="7535765" cy="458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5EB902-5BCF-2EE1-AE2C-375AAFC78063}"/>
              </a:ext>
            </a:extLst>
          </p:cNvPr>
          <p:cNvSpPr txBox="1"/>
          <p:nvPr/>
        </p:nvSpPr>
        <p:spPr>
          <a:xfrm>
            <a:off x="5801360" y="4886960"/>
            <a:ext cx="589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Vào</a:t>
            </a:r>
            <a:r>
              <a:rPr lang="en-US" dirty="0">
                <a:solidFill>
                  <a:schemeClr val="bg1"/>
                </a:solidFill>
              </a:rPr>
              <a:t> ổ </a:t>
            </a:r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 file </a:t>
            </a:r>
            <a:r>
              <a:rPr lang="en-US" dirty="0" err="1">
                <a:solidFill>
                  <a:schemeClr val="bg1"/>
                </a:solidFill>
              </a:rPr>
              <a:t>chạy</a:t>
            </a:r>
            <a:r>
              <a:rPr lang="en-US" dirty="0">
                <a:solidFill>
                  <a:schemeClr val="bg1"/>
                </a:solidFill>
              </a:rPr>
              <a:t> ban </a:t>
            </a:r>
            <a:r>
              <a:rPr lang="en-US" dirty="0" err="1">
                <a:solidFill>
                  <a:schemeClr val="bg1"/>
                </a:solidFill>
              </a:rPr>
              <a:t>nãy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nhấp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phải</a:t>
            </a:r>
            <a:r>
              <a:rPr lang="en-US" dirty="0">
                <a:solidFill>
                  <a:schemeClr val="bg1"/>
                </a:solidFill>
              </a:rPr>
              <a:t> ,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MOUNT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ổ </a:t>
            </a:r>
            <a:r>
              <a:rPr lang="en-US" dirty="0" err="1">
                <a:solidFill>
                  <a:schemeClr val="bg1"/>
                </a:solidFill>
              </a:rPr>
              <a:t>đĩa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ảo</a:t>
            </a:r>
            <a:r>
              <a:rPr lang="en-US" dirty="0">
                <a:solidFill>
                  <a:schemeClr val="bg1"/>
                </a:solidFill>
              </a:rPr>
              <a:t> DVD.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file setup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đặt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5681EF-D026-6262-F79D-2FCB350D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825597" cy="5090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8C3C41-A7E2-FAE2-9532-AF5C75E05B91}"/>
              </a:ext>
            </a:extLst>
          </p:cNvPr>
          <p:cNvSpPr txBox="1"/>
          <p:nvPr/>
        </p:nvSpPr>
        <p:spPr>
          <a:xfrm>
            <a:off x="7040880" y="2505670"/>
            <a:ext cx="375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file setup , ta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,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INSTALATION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8B2615-94C8-B1E6-F109-EBBB27367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81" y="1"/>
            <a:ext cx="6634162" cy="4897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369FF-0FCF-CD88-5B4D-2D151FEDF374}"/>
              </a:ext>
            </a:extLst>
          </p:cNvPr>
          <p:cNvSpPr txBox="1"/>
          <p:nvPr/>
        </p:nvSpPr>
        <p:spPr>
          <a:xfrm>
            <a:off x="3159760" y="5354320"/>
            <a:ext cx="663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INSTALLATION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AA6A70-C352-0A89-99E7-55429AB3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304" y="10862"/>
            <a:ext cx="6351164" cy="53439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2F6E51-E6A7-1F22-D565-FFAE6CF29919}"/>
              </a:ext>
            </a:extLst>
          </p:cNvPr>
          <p:cNvSpPr txBox="1"/>
          <p:nvPr/>
        </p:nvSpPr>
        <p:spPr>
          <a:xfrm>
            <a:off x="3041304" y="5615582"/>
            <a:ext cx="635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Trước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r>
              <a:rPr lang="en-US" dirty="0">
                <a:solidFill>
                  <a:schemeClr val="bg1"/>
                </a:solidFill>
              </a:rPr>
              <a:t> ở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Microsoft update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tích</a:t>
            </a:r>
            <a:r>
              <a:rPr lang="en-US" dirty="0">
                <a:solidFill>
                  <a:schemeClr val="bg1"/>
                </a:solidFill>
              </a:rPr>
              <a:t> ô, </a:t>
            </a:r>
            <a:r>
              <a:rPr lang="en-US" dirty="0" err="1">
                <a:solidFill>
                  <a:schemeClr val="bg1"/>
                </a:solidFill>
              </a:rPr>
              <a:t>thì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bỏ</a:t>
            </a:r>
            <a:r>
              <a:rPr lang="en-US" dirty="0">
                <a:solidFill>
                  <a:schemeClr val="bg1"/>
                </a:solidFill>
              </a:rPr>
              <a:t> qua, </a:t>
            </a:r>
            <a:r>
              <a:rPr lang="en-US" dirty="0" err="1">
                <a:solidFill>
                  <a:schemeClr val="bg1"/>
                </a:solidFill>
              </a:rPr>
              <a:t>rồi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ấn</a:t>
            </a:r>
            <a:r>
              <a:rPr lang="en-US" dirty="0">
                <a:solidFill>
                  <a:schemeClr val="bg1"/>
                </a:solidFill>
              </a:rPr>
              <a:t> NEXT.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Sau </a:t>
            </a:r>
            <a:r>
              <a:rPr lang="en-US" dirty="0" err="1">
                <a:solidFill>
                  <a:schemeClr val="bg1"/>
                </a:solidFill>
              </a:rPr>
              <a:t>khi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trên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Rồi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ấn</a:t>
            </a:r>
            <a:r>
              <a:rPr lang="en-US" dirty="0">
                <a:solidFill>
                  <a:schemeClr val="bg1"/>
                </a:solidFill>
              </a:rPr>
              <a:t> NEXT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1291</Words>
  <Application>Microsoft Office PowerPoint</Application>
  <PresentationFormat>Widescreen</PresentationFormat>
  <Paragraphs>116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Avenir Next LT Pro</vt:lpstr>
      <vt:lpstr>Calibri</vt:lpstr>
      <vt:lpstr>SegoeuiPc</vt:lpstr>
      <vt:lpstr>Times New Roman</vt:lpstr>
      <vt:lpstr>Wingdings</vt:lpstr>
      <vt:lpstr>Custom</vt:lpstr>
      <vt:lpstr>BÀI TẬP VỀ NHÀ SỐ 1</vt:lpstr>
      <vt:lpstr>CÀI ĐẶT SQL SERVER 2022 DEV ISO</vt:lpstr>
      <vt:lpstr>1. DOWNLOAD SQL SERVER 2022 DEV ISO</vt:lpstr>
      <vt:lpstr>2. CÀI ĐẶT,cấu hình SQL SEVER 2022 DEV ISO​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3</cp:revision>
  <dcterms:created xsi:type="dcterms:W3CDTF">2025-03-19T12:14:55Z</dcterms:created>
  <dcterms:modified xsi:type="dcterms:W3CDTF">2025-03-19T16:25:03Z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